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17" r:id="rId3"/>
    <p:sldId id="1019" r:id="rId4"/>
    <p:sldId id="1020" r:id="rId5"/>
    <p:sldId id="1021" r:id="rId6"/>
    <p:sldId id="1025" r:id="rId7"/>
    <p:sldId id="1026" r:id="rId8"/>
    <p:sldId id="1083" r:id="rId9"/>
    <p:sldId id="1085" r:id="rId10"/>
    <p:sldId id="1086" r:id="rId11"/>
    <p:sldId id="1095" r:id="rId12"/>
    <p:sldId id="1087" r:id="rId13"/>
    <p:sldId id="1089" r:id="rId14"/>
    <p:sldId id="1090" r:id="rId15"/>
    <p:sldId id="1027" r:id="rId16"/>
    <p:sldId id="1035" r:id="rId17"/>
    <p:sldId id="1030" r:id="rId18"/>
    <p:sldId id="1033" r:id="rId19"/>
    <p:sldId id="1022" r:id="rId20"/>
    <p:sldId id="1038" r:id="rId21"/>
    <p:sldId id="1037" r:id="rId22"/>
    <p:sldId id="1041" r:id="rId23"/>
    <p:sldId id="1029"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硫与环境保护</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含硫化合物的性质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676591" y="5268275"/>
            <a:ext cx="619609" cy="419100"/>
          </a:xfrm>
          <a:prstGeom prst="rect">
            <a:avLst/>
          </a:prstGeom>
        </p:spPr>
      </p:pic>
      <p:pic>
        <p:nvPicPr>
          <p:cNvPr id="4" name="图片 3"/>
          <p:cNvPicPr>
            <a:picLocks noChangeAspect="1"/>
          </p:cNvPicPr>
          <p:nvPr/>
        </p:nvPicPr>
        <p:blipFill>
          <a:blip r:embed="rId2"/>
          <a:stretch>
            <a:fillRect/>
          </a:stretch>
        </p:blipFill>
        <p:spPr>
          <a:xfrm>
            <a:off x="1674256" y="3060251"/>
            <a:ext cx="964566" cy="419100"/>
          </a:xfrm>
          <a:prstGeom prst="rect">
            <a:avLst/>
          </a:prstGeom>
        </p:spPr>
      </p:pic>
      <p:sp>
        <p:nvSpPr>
          <p:cNvPr id="3" name="内容占位符 2"/>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几种物质漂白或褪色的比较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氧化型漂白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漂白原理：漂白剂本身是强氧化剂，利用其强氧化性氧化有色物质而使之失去原有的颜色。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特点：不可逆，褪色后不能恢复原色。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举例：</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加合型漂白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漂白原理：漂白剂与有色物质结合生成不稳定的无色物质而使之失去原有的颜色。</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特点：可逆，在一定的条件下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如加热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又能恢复原来的颜色。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使品红溶液褪色。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60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34640" y="2523262"/>
            <a:ext cx="1501123" cy="419100"/>
          </a:xfrm>
          <a:prstGeom prst="rect">
            <a:avLst/>
          </a:prstGeom>
        </p:spPr>
      </p:pic>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吸附型漂白或褪色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漂白或褪色原理：某些固体物质疏松、多孔，具有较大的表面积，可以吸附有色物质而使之失去原有的颜色。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特点：某些吸附剂可重复使用。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举例：活性炭、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胶体等。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2835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78582" y="4171172"/>
            <a:ext cx="288032" cy="419100"/>
          </a:xfrm>
          <a:prstGeom prst="rect">
            <a:avLst/>
          </a:prstGeom>
        </p:spPr>
      </p:pic>
      <p:pic>
        <p:nvPicPr>
          <p:cNvPr id="6" name="图片 5"/>
          <p:cNvPicPr>
            <a:picLocks noChangeAspect="1"/>
          </p:cNvPicPr>
          <p:nvPr/>
        </p:nvPicPr>
        <p:blipFill>
          <a:blip r:embed="rId2"/>
          <a:stretch>
            <a:fillRect/>
          </a:stretch>
        </p:blipFill>
        <p:spPr>
          <a:xfrm>
            <a:off x="1054372" y="3624533"/>
            <a:ext cx="10720322" cy="419100"/>
          </a:xfrm>
          <a:prstGeom prst="rect">
            <a:avLst/>
          </a:prstGeom>
        </p:spPr>
      </p:pic>
      <p:pic>
        <p:nvPicPr>
          <p:cNvPr id="4" name="图片 3"/>
          <p:cNvPicPr>
            <a:picLocks noChangeAspect="1"/>
          </p:cNvPicPr>
          <p:nvPr/>
        </p:nvPicPr>
        <p:blipFill>
          <a:blip r:embed="rId2"/>
          <a:stretch>
            <a:fillRect/>
          </a:stretch>
        </p:blipFill>
        <p:spPr>
          <a:xfrm>
            <a:off x="1080338" y="1988840"/>
            <a:ext cx="4320480" cy="419100"/>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硫酸的吸水性和脱水性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吸水性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吸收物质中原本存在的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包括固态、液态和气态水以及结晶水合物中的水分子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有水吸水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。浓硫酸常用作干燥剂。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脱水性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将某些有机物中的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两种元素按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即水分子中的原子个数比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脱去，从而使有机物炭化，即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无水脱水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点6.EPS" descr="id:2147491692;FounderCES"/>
          <p:cNvPicPr/>
          <p:nvPr/>
        </p:nvPicPr>
        <p:blipFill>
          <a:blip r:embed="rId3">
            <a:clrChange>
              <a:clrFrom>
                <a:srgbClr val="FFFFFF"/>
              </a:clrFrom>
              <a:clrTo>
                <a:srgbClr val="FFFFFF">
                  <a:alpha val="0"/>
                </a:srgbClr>
              </a:clrTo>
            </a:clrChange>
          </a:blip>
          <a:stretch>
            <a:fillRect/>
          </a:stretch>
        </p:blipFill>
        <p:spPr>
          <a:xfrm>
            <a:off x="343436" y="915707"/>
            <a:ext cx="1354455" cy="359410"/>
          </a:xfrm>
          <a:prstGeom prst="rect">
            <a:avLst/>
          </a:prstGeom>
          <a:solidFill>
            <a:scrgbClr r="0" g="0" b="0">
              <a:alpha val="0"/>
            </a:scrgbClr>
          </a:solidFill>
        </p:spPr>
      </p:pic>
    </p:spTree>
    <p:extLst>
      <p:ext uri="{BB962C8B-B14F-4D97-AF65-F5344CB8AC3E}">
        <p14:creationId xmlns:p14="http://schemas.microsoft.com/office/powerpoint/2010/main" val="25217520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5855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硫酸与稀硫酸的鉴别方法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浓硫酸和稀硫酸的成分不同，浓硫酸中主要存在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分子，而稀硫酸中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，因而它们的物理性质和化学性质有明显差异。根据浓硫酸和稀硫酸性质的差异可归纳出如下鉴别方法：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用两支试管各取少量蒸馏水，分别向其中加入少量硫酸试样，能放出大量热的为浓硫酸，无明显变化的为稀硫酸。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浓硫酸溶于水放出大量的热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用两支相同的试管各取等体积的硫酸试样，用手掂重量，重者为浓硫酸，轻者为稀硫酸。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58556"/>
              </a:xfrm>
              <a:blipFill>
                <a:blip r:embed="rId2"/>
                <a:stretch>
                  <a:fillRect l="-796" r="-849" b="-134"/>
                </a:stretch>
              </a:blipFill>
            </p:spPr>
            <p:txBody>
              <a:bodyPr/>
              <a:lstStyle/>
              <a:p>
                <a:r>
                  <a:rPr lang="zh-CN" altLang="en-US">
                    <a:noFill/>
                  </a:rPr>
                  <a:t> </a:t>
                </a:r>
              </a:p>
            </p:txBody>
          </p:sp>
        </mc:Fallback>
      </mc:AlternateContent>
      <p:pic>
        <p:nvPicPr>
          <p:cNvPr id="5" name="知识点7.EPS" descr="id:2147491699;FounderCES"/>
          <p:cNvPicPr/>
          <p:nvPr/>
        </p:nvPicPr>
        <p:blipFill>
          <a:blip r:embed="rId3">
            <a:clrChange>
              <a:clrFrom>
                <a:srgbClr val="FFFFFF"/>
              </a:clrFrom>
              <a:clrTo>
                <a:srgbClr val="FFFFFF">
                  <a:alpha val="0"/>
                </a:srgbClr>
              </a:clrTo>
            </a:clrChange>
          </a:blip>
          <a:stretch>
            <a:fillRect/>
          </a:stretch>
        </p:blipFill>
        <p:spPr>
          <a:xfrm>
            <a:off x="343436" y="915707"/>
            <a:ext cx="1354455" cy="359410"/>
          </a:xfrm>
          <a:prstGeom prst="rect">
            <a:avLst/>
          </a:prstGeom>
          <a:solidFill>
            <a:scrgbClr r="0" g="0" b="0">
              <a:alpha val="0"/>
            </a:scrgbClr>
          </a:solidFill>
        </p:spPr>
      </p:pic>
    </p:spTree>
    <p:extLst>
      <p:ext uri="{BB962C8B-B14F-4D97-AF65-F5344CB8AC3E}">
        <p14:creationId xmlns:p14="http://schemas.microsoft.com/office/powerpoint/2010/main" val="2544496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用两支试管各取适量的硫酸试样，略微摇动，观察状态，油状黏稠液体为浓硫酸，无黏稠感，类似于水的为稀硫酸。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用两支试管各取少量硫酸试样，分别向其中投入铁片，产生大量气泡的为稀硫酸，无明显变化的为浓硫酸。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钝化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用玻璃棒蘸取硫酸试样在纸上写字，立即变黑的为浓硫酸，无明显变化的为稀硫酸。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脱水性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用两支试管各取少量硫酸试样，分别投入胆矾晶体，晶体变白的为浓硫酸，晶体溶解，溶液变蓝的为稀硫酸。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吸水性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用两支试管各取少量硫酸试样，分别投入一小块铜片，稍加热，有气泡产生，溶液变蓝的为浓硫酸，无明显现象的为稀硫酸。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强氧化性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9299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通入某些溶液中的褪色问题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通入品红溶液，品红溶液褪色：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的漂白性。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通入氯水、溴水、酸性高锰酸钾溶液，使溶液褪色：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的还原性。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通入滴加了酚酞的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溶液，溶液红色褪去：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的水溶液呈酸性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4" name="要点1.EPS" descr="id:2147489690;FounderCES"/>
          <p:cNvPicPr/>
          <p:nvPr/>
        </p:nvPicPr>
        <p:blipFill>
          <a:blip r:embed="rId3"/>
          <a:stretch>
            <a:fillRect/>
          </a:stretch>
        </p:blipFill>
        <p:spPr>
          <a:xfrm>
            <a:off x="343436" y="1574210"/>
            <a:ext cx="1024890" cy="359410"/>
          </a:xfrm>
          <a:prstGeom prst="rect">
            <a:avLst/>
          </a:prstGeom>
        </p:spPr>
      </p:pic>
      <p:pic>
        <p:nvPicPr>
          <p:cNvPr id="6" name="图片 5"/>
          <p:cNvPicPr>
            <a:picLocks noChangeAspect="1"/>
          </p:cNvPicPr>
          <p:nvPr/>
        </p:nvPicPr>
        <p:blipFill>
          <a:blip r:embed="rId4"/>
          <a:stretch>
            <a:fillRect/>
          </a:stretch>
        </p:blipFill>
        <p:spPr>
          <a:xfrm>
            <a:off x="348362" y="3770456"/>
            <a:ext cx="11498339" cy="1314728"/>
          </a:xfrm>
          <a:prstGeom prst="rect">
            <a:avLst/>
          </a:prstGeom>
        </p:spPr>
      </p:pic>
      <p:pic>
        <p:nvPicPr>
          <p:cNvPr id="7" name="关键提醒.EPS" descr="id:2147490495;FounderCES"/>
          <p:cNvPicPr/>
          <p:nvPr/>
        </p:nvPicPr>
        <p:blipFill>
          <a:blip r:embed="rId5"/>
          <a:stretch>
            <a:fillRect/>
          </a:stretch>
        </p:blipFill>
        <p:spPr>
          <a:xfrm>
            <a:off x="348363" y="4032376"/>
            <a:ext cx="1725930" cy="359410"/>
          </a:xfrm>
          <a:prstGeom prst="rect">
            <a:avLst/>
          </a:prstGeom>
        </p:spPr>
      </p:pic>
      <p:sp>
        <p:nvSpPr>
          <p:cNvPr id="8" name="内容占位符 1"/>
          <p:cNvSpPr txBox="1">
            <a:spLocks/>
          </p:cNvSpPr>
          <p:nvPr/>
        </p:nvSpPr>
        <p:spPr bwMode="auto">
          <a:xfrm>
            <a:off x="360854" y="386278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不能使指示剂褪色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如只能使紫色石蕊溶液变红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但不能使之</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褪色。</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实验室需要制备少量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并验证其性质，下列实验装置不能达到相应实验目的的是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验证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的漂白性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pic>
        <p:nvPicPr>
          <p:cNvPr id="4" name="hs505.jpg" descr="id:2147491734;FounderCES"/>
          <p:cNvPicPr/>
          <p:nvPr/>
        </p:nvPicPr>
        <p:blipFill>
          <a:blip r:embed="rId3">
            <a:clrChange>
              <a:clrFrom>
                <a:srgbClr val="FFFFFF"/>
              </a:clrFrom>
              <a:clrTo>
                <a:srgbClr val="FFFFFF">
                  <a:alpha val="0"/>
                </a:srgbClr>
              </a:clrTo>
            </a:clrChange>
          </a:blip>
          <a:stretch>
            <a:fillRect/>
          </a:stretch>
        </p:blipFill>
        <p:spPr>
          <a:xfrm>
            <a:off x="590451" y="1844824"/>
            <a:ext cx="1352866" cy="1800200"/>
          </a:xfrm>
          <a:prstGeom prst="rect">
            <a:avLst/>
          </a:prstGeom>
          <a:solidFill>
            <a:scrgbClr r="0" g="0" b="0">
              <a:alpha val="0"/>
            </a:scrgbClr>
          </a:solidFill>
        </p:spPr>
      </p:pic>
      <p:pic>
        <p:nvPicPr>
          <p:cNvPr id="5" name="hs506.jpg" descr="id:2147491741;FounderCES"/>
          <p:cNvPicPr/>
          <p:nvPr/>
        </p:nvPicPr>
        <p:blipFill>
          <a:blip r:embed="rId4">
            <a:clrChange>
              <a:clrFrom>
                <a:srgbClr val="FFFFFF"/>
              </a:clrFrom>
              <a:clrTo>
                <a:srgbClr val="FFFFFF">
                  <a:alpha val="0"/>
                </a:srgbClr>
              </a:clrTo>
            </a:clrChange>
          </a:blip>
          <a:stretch>
            <a:fillRect/>
          </a:stretch>
        </p:blipFill>
        <p:spPr>
          <a:xfrm>
            <a:off x="6383238" y="2060848"/>
            <a:ext cx="1789945" cy="1512168"/>
          </a:xfrm>
          <a:prstGeom prst="rect">
            <a:avLst/>
          </a:prstGeom>
          <a:solidFill>
            <a:scrgbClr r="0" g="0" b="0">
              <a:alpha val="0"/>
            </a:scrgbClr>
          </a:solidFill>
        </p:spPr>
      </p:pic>
      <p:pic>
        <p:nvPicPr>
          <p:cNvPr id="6" name="hs507.jpg" descr="id:2147491748;FounderCES"/>
          <p:cNvPicPr/>
          <p:nvPr/>
        </p:nvPicPr>
        <p:blipFill>
          <a:blip r:embed="rId5">
            <a:clrChange>
              <a:clrFrom>
                <a:srgbClr val="FFFFFF"/>
              </a:clrFrom>
              <a:clrTo>
                <a:srgbClr val="FFFFFF">
                  <a:alpha val="0"/>
                </a:srgbClr>
              </a:clrTo>
            </a:clrChange>
          </a:blip>
          <a:stretch>
            <a:fillRect/>
          </a:stretch>
        </p:blipFill>
        <p:spPr>
          <a:xfrm>
            <a:off x="590451" y="4437112"/>
            <a:ext cx="1015897" cy="1217592"/>
          </a:xfrm>
          <a:prstGeom prst="rect">
            <a:avLst/>
          </a:prstGeom>
          <a:solidFill>
            <a:scrgbClr r="0" g="0" b="0">
              <a:alpha val="0"/>
            </a:scrgbClr>
          </a:solidFill>
        </p:spPr>
      </p:pic>
      <p:pic>
        <p:nvPicPr>
          <p:cNvPr id="7" name="hs508.jpg" descr="id:2147491755;FounderCES"/>
          <p:cNvPicPr/>
          <p:nvPr/>
        </p:nvPicPr>
        <p:blipFill>
          <a:blip r:embed="rId6">
            <a:clrChange>
              <a:clrFrom>
                <a:srgbClr val="FFFFFF"/>
              </a:clrFrom>
              <a:clrTo>
                <a:srgbClr val="FFFFFF">
                  <a:alpha val="0"/>
                </a:srgbClr>
              </a:clrTo>
            </a:clrChange>
          </a:blip>
          <a:stretch>
            <a:fillRect/>
          </a:stretch>
        </p:blipFill>
        <p:spPr>
          <a:xfrm>
            <a:off x="6106622" y="4149080"/>
            <a:ext cx="1506134" cy="1586721"/>
          </a:xfrm>
          <a:prstGeom prst="rect">
            <a:avLst/>
          </a:prstGeom>
          <a:solidFill>
            <a:scrgbClr r="0" g="0" b="0">
              <a:alpha val="0"/>
            </a:scrgbClr>
          </a:solidFill>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2"/>
          <a:stretch>
            <a:fillRect/>
          </a:stretch>
        </p:blipFill>
        <p:spPr>
          <a:xfrm>
            <a:off x="360854" y="942875"/>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693" y="1299188"/>
                <a:ext cx="11485848" cy="346312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亚硫酸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的浓硫酸反应生成硫酸钠、二氧化硫和水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反应原理为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能与酸性高锰酸钾溶液发生氧化还原反应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酸性高锰酸钾溶液褪色体现了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的还原性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的密度大于空气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应用向上排空气法收集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图中装置的导管采用长进短出的方式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为防止其污染空气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常用碱液吸收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图中装置能达到实验目的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693" y="1299188"/>
                <a:ext cx="11485848" cy="3463128"/>
              </a:xfrm>
              <a:prstGeom prst="rect">
                <a:avLst/>
              </a:prstGeom>
              <a:blipFill>
                <a:blip r:embed="rId3"/>
                <a:stretch>
                  <a:fillRect l="-796" r="-849" b="-33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4"/>
          <a:stretch>
            <a:fillRect/>
          </a:stretch>
        </p:blipFill>
        <p:spPr>
          <a:xfrm>
            <a:off x="360693" y="1495943"/>
            <a:ext cx="807720" cy="287655"/>
          </a:xfrm>
          <a:prstGeom prst="rect">
            <a:avLst/>
          </a:prstGeom>
        </p:spPr>
      </p:pic>
    </p:spTree>
    <p:extLst>
      <p:ext uri="{BB962C8B-B14F-4D97-AF65-F5344CB8AC3E}">
        <p14:creationId xmlns:p14="http://schemas.microsoft.com/office/powerpoint/2010/main" val="187834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关系式</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法在化学计算中的应用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关系式法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以化学方程式为基础，应用守恒关系，对多个相关联的化学方程式进行整合，建立不同反应中不同物质之间的计量数关系式，以此进行相关计算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733;FounderCES"/>
          <p:cNvPicPr/>
          <p:nvPr/>
        </p:nvPicPr>
        <p:blipFill>
          <a:blip r:embed="rId2"/>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2285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推导关系式的常用方法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原子守恒法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如接触法制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的三个反应：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依据硫原子守恒可得关系式：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22850"/>
              </a:xfrm>
              <a:blipFill>
                <a:blip r:embed="rId2"/>
                <a:stretch>
                  <a:fillRect l="-796" b="-485"/>
                </a:stretch>
              </a:blipFill>
            </p:spPr>
            <p:txBody>
              <a:bodyPr/>
              <a:lstStyle/>
              <a:p>
                <a:r>
                  <a:rPr lang="zh-CN" altLang="en-US">
                    <a:noFill/>
                  </a:rPr>
                  <a:t> </a:t>
                </a:r>
              </a:p>
            </p:txBody>
          </p:sp>
        </mc:Fallback>
      </mc:AlternateContent>
      <p:pic>
        <p:nvPicPr>
          <p:cNvPr id="3" name="图片 2"/>
          <p:cNvPicPr/>
          <p:nvPr/>
        </p:nvPicPr>
        <p:blipFill>
          <a:blip r:embed="rId3"/>
          <a:stretch>
            <a:fillRect/>
          </a:stretch>
        </p:blipFill>
        <p:spPr>
          <a:xfrm>
            <a:off x="1860652" y="3645024"/>
            <a:ext cx="1236345" cy="741680"/>
          </a:xfrm>
          <a:prstGeom prst="rect">
            <a:avLst/>
          </a:prstGeom>
        </p:spPr>
      </p:pic>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89603;FounderCES"/>
          <p:cNvPicPr/>
          <p:nvPr/>
        </p:nvPicPr>
        <p:blipFill>
          <a:blip r:embed="rId2"/>
          <a:stretch>
            <a:fillRect/>
          </a:stretch>
        </p:blipFill>
        <p:spPr>
          <a:xfrm>
            <a:off x="3702209" y="747286"/>
            <a:ext cx="4785995" cy="539750"/>
          </a:xfrm>
          <a:prstGeom prst="rect">
            <a:avLst/>
          </a:prstGeom>
        </p:spPr>
      </p:pic>
      <p:pic>
        <p:nvPicPr>
          <p:cNvPr id="4" name="DT4.eps" descr="id:2147491628;FounderCES"/>
          <p:cNvPicPr/>
          <p:nvPr/>
        </p:nvPicPr>
        <p:blipFill>
          <a:blip r:embed="rId3">
            <a:clrChange>
              <a:clrFrom>
                <a:srgbClr val="FFFFFF"/>
              </a:clrFrom>
              <a:clrTo>
                <a:srgbClr val="FFFFFF">
                  <a:alpha val="0"/>
                </a:srgbClr>
              </a:clrTo>
            </a:clrChange>
          </a:blip>
          <a:stretch>
            <a:fillRect/>
          </a:stretch>
        </p:blipFill>
        <p:spPr>
          <a:xfrm>
            <a:off x="2978626" y="1336357"/>
            <a:ext cx="6233160" cy="5315585"/>
          </a:xfrm>
          <a:prstGeom prst="rect">
            <a:avLst/>
          </a:prstGeom>
          <a:solidFill>
            <a:scrgbClr r="0" g="0" b="0">
              <a:alpha val="0"/>
            </a:scrgbClr>
          </a:solidFill>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9325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化学方程式加合法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如生产水煤气的反应：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可得关系式：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93255"/>
              </a:xfrm>
              <a:blipFill>
                <a:blip r:embed="rId2"/>
                <a:stretch>
                  <a:fillRect l="-796" b="-297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05091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的含硫矿石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试样，在氧气中充分灼烧，残留固体的质量是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0.84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这种矿石，可以制得多少吨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％的硫酸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设生产过程中硫的损失为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740;FounderCES"/>
          <p:cNvPicPr/>
          <p:nvPr/>
        </p:nvPicPr>
        <p:blipFill>
          <a:blip r:embed="rId2"/>
          <a:stretch>
            <a:fillRect/>
          </a:stretch>
        </p:blipFill>
        <p:spPr>
          <a:xfrm>
            <a:off x="341994" y="915707"/>
            <a:ext cx="1116965" cy="359410"/>
          </a:xfrm>
          <a:prstGeom prst="rect">
            <a:avLst/>
          </a:prstGeom>
        </p:spPr>
      </p:pic>
      <p:sp>
        <p:nvSpPr>
          <p:cNvPr id="4" name="内容占位符 1"/>
          <p:cNvSpPr txBox="1">
            <a:spLocks/>
          </p:cNvSpPr>
          <p:nvPr/>
        </p:nvSpPr>
        <p:spPr bwMode="auto">
          <a:xfrm>
            <a:off x="360854" y="241392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784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2610675"/>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2987921"/>
                <a:ext cx="11485848" cy="330398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本题</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中若要计算生成硫酸的量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首先必须计算出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的量。依题意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矿样中含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楷体" panose="02010609060101010101" pitchFamily="49"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2987921"/>
                <a:ext cx="11485848" cy="3303981"/>
              </a:xfrm>
              <a:prstGeom prst="rect">
                <a:avLst/>
              </a:prstGeom>
              <a:blipFill>
                <a:blip r:embed="rId4"/>
                <a:stretch>
                  <a:fillRect l="-796" r="-849" b="-129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5"/>
          <a:stretch>
            <a:fillRect/>
          </a:stretch>
        </p:blipFill>
        <p:spPr>
          <a:xfrm>
            <a:off x="360854" y="3184676"/>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5333319"/>
              </a:xfrm>
            </p:spPr>
            <p:txBody>
              <a:bodyPr/>
              <a:lstStyle/>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𝟏𝟔𝟎</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0.48</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则硫铁矿中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的百分含量为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设可产生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则依据硫原子守恒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𝟏𝟗𝟔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𝟒𝟖</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𝟗𝟖</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784</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可以制得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的硫酸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784</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333319"/>
              </a:xfrm>
              <a:blipFill>
                <a:blip r:embed="rId2"/>
                <a:stretch>
                  <a:fillRect l="-796" b="-45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393055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47162"/>
                <a:ext cx="11485848" cy="3829510"/>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关系式解决化工生产题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还要注意以下几个公式的应用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纯度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m:t>纯净物质量</m:t>
                        </m:r>
                      </m:num>
                      <m:den>
                        <m:r>
                          <m:rPr>
                            <m:nor/>
                          </m:rP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m:t>不纯物质量</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实际产量</m:t>
                        </m:r>
                      </m:num>
                      <m:den>
                        <m:r>
                          <m:rPr>
                            <m:nor/>
                          </m:rP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m:t>理论产量</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原料利用率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m:t>理论消耗量</m:t>
                        </m:r>
                      </m:num>
                      <m:den>
                        <m:r>
                          <m:rPr>
                            <m:nor/>
                          </m:rP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m:t>实际投入量</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47162"/>
                <a:ext cx="11485848" cy="3829510"/>
              </a:xfrm>
              <a:blipFill>
                <a:blip r:embed="rId3"/>
                <a:stretch>
                  <a:fillRect l="-796"/>
                </a:stretch>
              </a:blipFill>
            </p:spPr>
            <p:txBody>
              <a:bodyPr/>
              <a:lstStyle/>
              <a:p>
                <a:r>
                  <a:rPr lang="zh-CN" altLang="en-US">
                    <a:noFill/>
                  </a:rPr>
                  <a:t> </a:t>
                </a:r>
              </a:p>
            </p:txBody>
          </p:sp>
        </mc:Fallback>
      </mc:AlternateContent>
      <p:pic>
        <p:nvPicPr>
          <p:cNvPr id="3" name="顿有所悟.EPS" descr="id:2147489697;FounderCES"/>
          <p:cNvPicPr/>
          <p:nvPr/>
        </p:nvPicPr>
        <p:blipFill>
          <a:blip r:embed="rId4"/>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3040191"/>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的化学性质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酸性氧化物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pc="-500"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可逆反应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3040191"/>
              </a:xfrm>
              <a:blipFill>
                <a:blip r:embed="rId2"/>
                <a:stretch>
                  <a:fillRect l="-796" b="-1202"/>
                </a:stretch>
              </a:blipFill>
            </p:spPr>
            <p:txBody>
              <a:bodyPr/>
              <a:lstStyle/>
              <a:p>
                <a:r>
                  <a:rPr lang="zh-CN" altLang="en-US">
                    <a:noFill/>
                  </a:rPr>
                  <a:t> </a:t>
                </a:r>
              </a:p>
            </p:txBody>
          </p:sp>
        </mc:Fallback>
      </mc:AlternateContent>
      <p:pic>
        <p:nvPicPr>
          <p:cNvPr id="3" name="24知识过.EPS" descr="id:2147489617;FounderCES"/>
          <p:cNvPicPr/>
          <p:nvPr/>
        </p:nvPicPr>
        <p:blipFill>
          <a:blip r:embed="rId3"/>
          <a:stretch>
            <a:fillRect/>
          </a:stretch>
        </p:blipFill>
        <p:spPr>
          <a:xfrm>
            <a:off x="2970689" y="747286"/>
            <a:ext cx="6249035" cy="539750"/>
          </a:xfrm>
          <a:prstGeom prst="rect">
            <a:avLst/>
          </a:prstGeom>
        </p:spPr>
      </p:pic>
      <p:pic>
        <p:nvPicPr>
          <p:cNvPr id="4" name="知识点1.EPS" descr="id:2147489624;FounderCES"/>
          <p:cNvPicPr/>
          <p:nvPr/>
        </p:nvPicPr>
        <p:blipFill>
          <a:blip r:embed="rId4"/>
          <a:stretch>
            <a:fillRect/>
          </a:stretch>
        </p:blipFill>
        <p:spPr>
          <a:xfrm>
            <a:off x="337964" y="1575395"/>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432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强还原性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可逆反应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弱氧化性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漂白性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可与某些有色物质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如品红溶液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反应生成不稳定的无色物质，若加热，可恢复原来的颜色。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43230"/>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1846734" y="2183149"/>
            <a:ext cx="1236898" cy="741795"/>
          </a:xfrm>
          <a:prstGeom prst="rect">
            <a:avLst/>
          </a:prstGeom>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亚硫酸</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2.EPS" descr="id:2147489653;FounderCES"/>
          <p:cNvPicPr/>
          <p:nvPr/>
        </p:nvPicPr>
        <p:blipFill>
          <a:blip r:embed="rId2"/>
          <a:stretch>
            <a:fillRect/>
          </a:stretch>
        </p:blipFill>
        <p:spPr>
          <a:xfrm>
            <a:off x="360854" y="915707"/>
            <a:ext cx="1354455" cy="359410"/>
          </a:xfrm>
          <a:prstGeom prst="rect">
            <a:avLst/>
          </a:prstGeom>
        </p:spPr>
      </p:pic>
      <p:pic>
        <p:nvPicPr>
          <p:cNvPr id="5" name="ee121.jpg" descr="id:2147491656;FounderCES"/>
          <p:cNvPicPr/>
          <p:nvPr/>
        </p:nvPicPr>
        <p:blipFill>
          <a:blip r:embed="rId3">
            <a:clrChange>
              <a:clrFrom>
                <a:srgbClr val="FFFFFF"/>
              </a:clrFrom>
              <a:clrTo>
                <a:srgbClr val="FFFFFF">
                  <a:alpha val="0"/>
                </a:srgbClr>
              </a:clrTo>
            </a:clrChange>
          </a:blip>
          <a:stretch>
            <a:fillRect/>
          </a:stretch>
        </p:blipFill>
        <p:spPr>
          <a:xfrm>
            <a:off x="2540687" y="1466384"/>
            <a:ext cx="7114751" cy="4194864"/>
          </a:xfrm>
          <a:prstGeom prst="rect">
            <a:avLst/>
          </a:prstGeom>
          <a:solidFill>
            <a:scrgbClr r="0" g="0" b="0">
              <a:alpha val="0"/>
            </a:scrgbClr>
          </a:solidFill>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性质的</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3.EPS" descr="id:2147489660;FounderCES"/>
          <p:cNvPicPr/>
          <p:nvPr/>
        </p:nvPicPr>
        <p:blipFill>
          <a:blip r:embed="rId2"/>
          <a:stretch>
            <a:fillRect/>
          </a:stretch>
        </p:blipFill>
        <p:spPr>
          <a:xfrm>
            <a:off x="340315" y="915707"/>
            <a:ext cx="1354455" cy="359410"/>
          </a:xfrm>
          <a:prstGeom prst="rect">
            <a:avLst/>
          </a:prstGeom>
        </p:spPr>
      </p:pic>
      <mc:AlternateContent xmlns:mc="http://schemas.openxmlformats.org/markup-compatibility/2006">
        <mc:Choice xmlns:a14="http://schemas.microsoft.com/office/drawing/2010/main" Requires="a14">
          <p:graphicFrame>
            <p:nvGraphicFramePr>
              <p:cNvPr id="5" name="表格 4"/>
              <p:cNvGraphicFramePr>
                <a:graphicFrameLocks noGrp="1"/>
              </p:cNvGraphicFramePr>
              <p:nvPr>
                <p:extLst>
                  <p:ext uri="{D42A27DB-BD31-4B8C-83A1-F6EECF244321}">
                    <p14:modId xmlns:p14="http://schemas.microsoft.com/office/powerpoint/2010/main" val="2248736803"/>
                  </p:ext>
                </p:extLst>
              </p:nvPr>
            </p:nvGraphicFramePr>
            <p:xfrm>
              <a:off x="343710" y="1361154"/>
              <a:ext cx="11502992" cy="5078337"/>
            </p:xfrm>
            <a:graphic>
              <a:graphicData uri="http://schemas.openxmlformats.org/drawingml/2006/table">
                <a:tbl>
                  <a:tblPr firstRow="1" firstCol="1" bandRow="1"/>
                  <a:tblGrid>
                    <a:gridCol w="1359008">
                      <a:extLst>
                        <a:ext uri="{9D8B030D-6E8A-4147-A177-3AD203B41FA5}">
                          <a16:colId xmlns:a16="http://schemas.microsoft.com/office/drawing/2014/main" val="3385021510"/>
                        </a:ext>
                      </a:extLst>
                    </a:gridCol>
                    <a:gridCol w="1512168">
                      <a:extLst>
                        <a:ext uri="{9D8B030D-6E8A-4147-A177-3AD203B41FA5}">
                          <a16:colId xmlns:a16="http://schemas.microsoft.com/office/drawing/2014/main" val="3816952310"/>
                        </a:ext>
                      </a:extLst>
                    </a:gridCol>
                    <a:gridCol w="4320480">
                      <a:extLst>
                        <a:ext uri="{9D8B030D-6E8A-4147-A177-3AD203B41FA5}">
                          <a16:colId xmlns:a16="http://schemas.microsoft.com/office/drawing/2014/main" val="718252118"/>
                        </a:ext>
                      </a:extLst>
                    </a:gridCol>
                    <a:gridCol w="4311336">
                      <a:extLst>
                        <a:ext uri="{9D8B030D-6E8A-4147-A177-3AD203B41FA5}">
                          <a16:colId xmlns:a16="http://schemas.microsoft.com/office/drawing/2014/main" val="1135302104"/>
                        </a:ext>
                      </a:extLst>
                    </a:gridCol>
                  </a:tblGrid>
                  <a:tr h="492676">
                    <a:tc gridSpan="2">
                      <a:txBody>
                        <a:bodyPr/>
                        <a:lstStyle/>
                        <a:p>
                          <a:pPr algn="ctr" hangingPunct="0">
                            <a:lnSpc>
                              <a:spcPct val="14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57738639"/>
                      </a:ext>
                    </a:extLst>
                  </a:tr>
                  <a:tr h="492676">
                    <a:tc rowSpan="2">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有刺激性气味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91849091"/>
                      </a:ext>
                    </a:extLst>
                  </a:tr>
                  <a:tr h="492676">
                    <a:tc vMerge="1">
                      <a:txBody>
                        <a:bodyPr/>
                        <a:lstStyle/>
                        <a:p>
                          <a:endParaRPr lang="zh-CN" altLang="en-US"/>
                        </a:p>
                      </a:txBody>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体积比</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体积比</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92623108"/>
                      </a:ext>
                    </a:extLst>
                  </a:tr>
                  <a:tr h="626305">
                    <a:tc rowSpan="3">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与水反应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kern="1200" spc="-50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a:t>
                          </a:r>
                          <a:r>
                            <a:rPr lang="en-US" sz="2400" kern="120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1602296"/>
                      </a:ext>
                    </a:extLst>
                  </a:tr>
                  <a:tr h="1056703">
                    <a:tc vMerge="1">
                      <a:txBody>
                        <a:bodyPr/>
                        <a:lstStyle/>
                        <a:p>
                          <a:endParaRPr lang="zh-CN" altLang="en-US"/>
                        </a:p>
                      </a:txBody>
                      <a:tcPr/>
                    </a:tc>
                    <a:tc rowSpan="2">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与碱反应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4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通入澄清石灰水中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都先生成沉淀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当气体过量时沉淀又溶解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337" marR="733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239996792"/>
                      </a:ext>
                    </a:extLst>
                  </a:tr>
                  <a:tr h="1859137">
                    <a:tc vMerge="1">
                      <a:txBody>
                        <a:bodyPr/>
                        <a:lstStyle/>
                        <a:p>
                          <a:endParaRPr lang="zh-CN" altLang="en-US"/>
                        </a:p>
                      </a:txBody>
                      <a:tcPr/>
                    </a:tc>
                    <a:tc vMerge="1">
                      <a:txBody>
                        <a:bodyPr/>
                        <a:lstStyle/>
                        <a:p>
                          <a:endParaRPr lang="zh-CN" altLang="en-US"/>
                        </a:p>
                      </a:txBody>
                      <a:tcPr/>
                    </a:tc>
                    <a:tc>
                      <a:txBody>
                        <a:bodyPr/>
                        <a:lstStyle/>
                        <a:p>
                          <a:pPr algn="just" hangingPunct="0">
                            <a:lnSpc>
                              <a:spcPct val="14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HSO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50870256"/>
                      </a:ext>
                    </a:extLst>
                  </a:tr>
                </a:tbl>
              </a:graphicData>
            </a:graphic>
          </p:graphicFrame>
        </mc:Choice>
        <mc:Fallback>
          <p:graphicFrame>
            <p:nvGraphicFramePr>
              <p:cNvPr id="5" name="表格 4"/>
              <p:cNvGraphicFramePr>
                <a:graphicFrameLocks noGrp="1"/>
              </p:cNvGraphicFramePr>
              <p:nvPr>
                <p:extLst>
                  <p:ext uri="{D42A27DB-BD31-4B8C-83A1-F6EECF244321}">
                    <p14:modId xmlns:p14="http://schemas.microsoft.com/office/powerpoint/2010/main" val="2248736803"/>
                  </p:ext>
                </p:extLst>
              </p:nvPr>
            </p:nvGraphicFramePr>
            <p:xfrm>
              <a:off x="343710" y="1361154"/>
              <a:ext cx="11502992" cy="5078337"/>
            </p:xfrm>
            <a:graphic>
              <a:graphicData uri="http://schemas.openxmlformats.org/drawingml/2006/table">
                <a:tbl>
                  <a:tblPr firstRow="1" firstCol="1" bandRow="1"/>
                  <a:tblGrid>
                    <a:gridCol w="1359008">
                      <a:extLst>
                        <a:ext uri="{9D8B030D-6E8A-4147-A177-3AD203B41FA5}">
                          <a16:colId xmlns:a16="http://schemas.microsoft.com/office/drawing/2014/main" val="3385021510"/>
                        </a:ext>
                      </a:extLst>
                    </a:gridCol>
                    <a:gridCol w="1512168">
                      <a:extLst>
                        <a:ext uri="{9D8B030D-6E8A-4147-A177-3AD203B41FA5}">
                          <a16:colId xmlns:a16="http://schemas.microsoft.com/office/drawing/2014/main" val="3816952310"/>
                        </a:ext>
                      </a:extLst>
                    </a:gridCol>
                    <a:gridCol w="4320480">
                      <a:extLst>
                        <a:ext uri="{9D8B030D-6E8A-4147-A177-3AD203B41FA5}">
                          <a16:colId xmlns:a16="http://schemas.microsoft.com/office/drawing/2014/main" val="718252118"/>
                        </a:ext>
                      </a:extLst>
                    </a:gridCol>
                    <a:gridCol w="4311336">
                      <a:extLst>
                        <a:ext uri="{9D8B030D-6E8A-4147-A177-3AD203B41FA5}">
                          <a16:colId xmlns:a16="http://schemas.microsoft.com/office/drawing/2014/main" val="1135302104"/>
                        </a:ext>
                      </a:extLst>
                    </a:gridCol>
                  </a:tblGrid>
                  <a:tr h="512064">
                    <a:tc gridSpan="2">
                      <a:txBody>
                        <a:bodyPr/>
                        <a:lstStyle/>
                        <a:p>
                          <a:pPr algn="ctr" hangingPunct="0">
                            <a:lnSpc>
                              <a:spcPct val="14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57738639"/>
                      </a:ext>
                    </a:extLst>
                  </a:tr>
                  <a:tr h="512064">
                    <a:tc rowSpan="2">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有刺激性气味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91849091"/>
                      </a:ext>
                    </a:extLst>
                  </a:tr>
                  <a:tr h="512064">
                    <a:tc vMerge="1">
                      <a:txBody>
                        <a:bodyPr/>
                        <a:lstStyle/>
                        <a:p>
                          <a:endParaRPr lang="zh-CN" altLang="en-US"/>
                        </a:p>
                      </a:txBody>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体积比</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体积比</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92623108"/>
                      </a:ext>
                    </a:extLst>
                  </a:tr>
                  <a:tr h="626305">
                    <a:tc rowSpan="3">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与水反应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kern="1200" spc="-50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a:t>
                          </a:r>
                          <a:r>
                            <a:rPr lang="en-US" sz="2400" kern="1200">
                              <a:solidFill>
                                <a:srgbClr val="000000"/>
                              </a:solidFill>
                              <a:effectLst/>
                              <a:latin typeface="Cambria Math" panose="02040503050406030204" pitchFamily="18" charset="0"/>
                              <a:ea typeface="宋体" panose="02010600030101010101" pitchFamily="2" charset="-122"/>
                              <a:cs typeface="Cambria Math" panose="020405030504060302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66808" t="-248544" r="-282" b="-481553"/>
                          </a:stretch>
                        </a:blipFill>
                      </a:tcPr>
                    </a:tc>
                    <a:extLst>
                      <a:ext uri="{0D108BD9-81ED-4DB2-BD59-A6C34878D82A}">
                        <a16:rowId xmlns:a16="http://schemas.microsoft.com/office/drawing/2014/main" val="271602296"/>
                      </a:ext>
                    </a:extLst>
                  </a:tr>
                  <a:tr h="1056703">
                    <a:tc vMerge="1">
                      <a:txBody>
                        <a:bodyPr/>
                        <a:lstStyle/>
                        <a:p>
                          <a:endParaRPr lang="zh-CN" altLang="en-US"/>
                        </a:p>
                      </a:txBody>
                      <a:tcPr/>
                    </a:tc>
                    <a:tc rowSpan="2">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与碱反应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4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通入澄清石灰水中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都先生成沉淀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当气体过量时沉淀又溶解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337" marR="733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239996792"/>
                      </a:ext>
                    </a:extLst>
                  </a:tr>
                  <a:tr h="1859137">
                    <a:tc vMerge="1">
                      <a:txBody>
                        <a:bodyPr/>
                        <a:lstStyle/>
                        <a:p>
                          <a:endParaRPr lang="zh-CN" altLang="en-US"/>
                        </a:p>
                      </a:txBody>
                      <a:tcPr/>
                    </a:tc>
                    <a:tc vMerge="1">
                      <a:txBody>
                        <a:bodyPr/>
                        <a:lstStyle/>
                        <a:p>
                          <a:endParaRPr lang="zh-CN" altLang="en-US"/>
                        </a:p>
                      </a:txBody>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66573" t="-174754" r="-100141" b="-5574"/>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66808" t="-174754" r="-282" b="-5574"/>
                          </a:stretch>
                        </a:blipFill>
                      </a:tcPr>
                    </a:tc>
                    <a:extLst>
                      <a:ext uri="{0D108BD9-81ED-4DB2-BD59-A6C34878D82A}">
                        <a16:rowId xmlns:a16="http://schemas.microsoft.com/office/drawing/2014/main" val="3850870256"/>
                      </a:ext>
                    </a:extLst>
                  </a:tr>
                </a:tbl>
              </a:graphicData>
            </a:graphic>
          </p:graphicFrame>
        </mc:Fallback>
      </mc:AlternateContent>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686896791"/>
                  </p:ext>
                </p:extLst>
              </p:nvPr>
            </p:nvGraphicFramePr>
            <p:xfrm>
              <a:off x="334567" y="836712"/>
              <a:ext cx="11521280" cy="5472608"/>
            </p:xfrm>
            <a:graphic>
              <a:graphicData uri="http://schemas.openxmlformats.org/drawingml/2006/table">
                <a:tbl>
                  <a:tblPr firstRow="1" firstCol="1" bandRow="1"/>
                  <a:tblGrid>
                    <a:gridCol w="720079">
                      <a:extLst>
                        <a:ext uri="{9D8B030D-6E8A-4147-A177-3AD203B41FA5}">
                          <a16:colId xmlns:a16="http://schemas.microsoft.com/office/drawing/2014/main" val="2707420517"/>
                        </a:ext>
                      </a:extLst>
                    </a:gridCol>
                    <a:gridCol w="2664296">
                      <a:extLst>
                        <a:ext uri="{9D8B030D-6E8A-4147-A177-3AD203B41FA5}">
                          <a16:colId xmlns:a16="http://schemas.microsoft.com/office/drawing/2014/main" val="103633472"/>
                        </a:ext>
                      </a:extLst>
                    </a:gridCol>
                    <a:gridCol w="4752528">
                      <a:extLst>
                        <a:ext uri="{9D8B030D-6E8A-4147-A177-3AD203B41FA5}">
                          <a16:colId xmlns:a16="http://schemas.microsoft.com/office/drawing/2014/main" val="2084403071"/>
                        </a:ext>
                      </a:extLst>
                    </a:gridCol>
                    <a:gridCol w="3384377">
                      <a:extLst>
                        <a:ext uri="{9D8B030D-6E8A-4147-A177-3AD203B41FA5}">
                          <a16:colId xmlns:a16="http://schemas.microsoft.com/office/drawing/2014/main" val="4171883355"/>
                        </a:ext>
                      </a:extLst>
                    </a:gridCol>
                  </a:tblGrid>
                  <a:tr h="580008">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06000479"/>
                      </a:ext>
                    </a:extLst>
                  </a:tr>
                  <a:tr h="737325">
                    <a:tc rowSpan="4">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与碱性氧化物反应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9370976"/>
                      </a:ext>
                    </a:extLst>
                  </a:tr>
                  <a:tr h="1087236">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弱氧化性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09" marR="32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altLang="en-US" sz="2400" b="1" smtClean="0">
                                          <a:solidFill>
                                            <a:srgbClr val="000000"/>
                                          </a:solidFill>
                                          <a:effectLst/>
                                          <a:latin typeface="Cambria Math" panose="02040503050406030204" pitchFamily="18" charset="0"/>
                                          <a:ea typeface="仿宋" panose="02010609060101010101" pitchFamily="49" charset="-122"/>
                                          <a:cs typeface="Times New Roman" panose="02020603050405020304" pitchFamily="18" charset="0"/>
                                        </a:rPr>
                                        <m:t>高温</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26147914"/>
                      </a:ext>
                    </a:extLst>
                  </a:tr>
                  <a:tr h="1908023">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二氧化硫能被氧气、酸性高锰酸钾、氯水、溴水、碘水、</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等氧化剂氧化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09" marR="32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71701220"/>
                      </a:ext>
                    </a:extLst>
                  </a:tr>
                  <a:tr h="580008">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漂白性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不稳定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09" marR="32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41487670"/>
                      </a:ext>
                    </a:extLst>
                  </a:tr>
                  <a:tr h="580008">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对环境的影响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形成酸雨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引起温室效应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90181655"/>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686896791"/>
                  </p:ext>
                </p:extLst>
              </p:nvPr>
            </p:nvGraphicFramePr>
            <p:xfrm>
              <a:off x="334567" y="836712"/>
              <a:ext cx="11521280" cy="5472608"/>
            </p:xfrm>
            <a:graphic>
              <a:graphicData uri="http://schemas.openxmlformats.org/drawingml/2006/table">
                <a:tbl>
                  <a:tblPr firstRow="1" firstCol="1" bandRow="1"/>
                  <a:tblGrid>
                    <a:gridCol w="720079">
                      <a:extLst>
                        <a:ext uri="{9D8B030D-6E8A-4147-A177-3AD203B41FA5}">
                          <a16:colId xmlns:a16="http://schemas.microsoft.com/office/drawing/2014/main" val="2707420517"/>
                        </a:ext>
                      </a:extLst>
                    </a:gridCol>
                    <a:gridCol w="2664296">
                      <a:extLst>
                        <a:ext uri="{9D8B030D-6E8A-4147-A177-3AD203B41FA5}">
                          <a16:colId xmlns:a16="http://schemas.microsoft.com/office/drawing/2014/main" val="103633472"/>
                        </a:ext>
                      </a:extLst>
                    </a:gridCol>
                    <a:gridCol w="4752528">
                      <a:extLst>
                        <a:ext uri="{9D8B030D-6E8A-4147-A177-3AD203B41FA5}">
                          <a16:colId xmlns:a16="http://schemas.microsoft.com/office/drawing/2014/main" val="2084403071"/>
                        </a:ext>
                      </a:extLst>
                    </a:gridCol>
                    <a:gridCol w="3384377">
                      <a:extLst>
                        <a:ext uri="{9D8B030D-6E8A-4147-A177-3AD203B41FA5}">
                          <a16:colId xmlns:a16="http://schemas.microsoft.com/office/drawing/2014/main" val="4171883355"/>
                        </a:ext>
                      </a:extLst>
                    </a:gridCol>
                  </a:tblGrid>
                  <a:tr h="580008">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二氧化碳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06000479"/>
                      </a:ext>
                    </a:extLst>
                  </a:tr>
                  <a:tr h="737325">
                    <a:tc rowSpan="4">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与碱性氧化物反应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1191" t="-79339" r="-71319" b="-580165"/>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40901" t="-79339" r="-360" b="-580165"/>
                          </a:stretch>
                        </a:blipFill>
                      </a:tcPr>
                    </a:tc>
                    <a:extLst>
                      <a:ext uri="{0D108BD9-81ED-4DB2-BD59-A6C34878D82A}">
                        <a16:rowId xmlns:a16="http://schemas.microsoft.com/office/drawing/2014/main" val="69370976"/>
                      </a:ext>
                    </a:extLst>
                  </a:tr>
                  <a:tr h="1087236">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弱氧化性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32309" marR="32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1191" t="-121229" r="-71319" b="-292179"/>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40901" t="-121229" r="-360" b="-292179"/>
                          </a:stretch>
                        </a:blipFill>
                      </a:tcPr>
                    </a:tc>
                    <a:extLst>
                      <a:ext uri="{0D108BD9-81ED-4DB2-BD59-A6C34878D82A}">
                        <a16:rowId xmlns:a16="http://schemas.microsoft.com/office/drawing/2014/main" val="4226147914"/>
                      </a:ext>
                    </a:extLst>
                  </a:tr>
                  <a:tr h="1908023">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二氧化硫能被氧气、酸性高锰酸钾、氯水、溴水、碘水、</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等氧化剂氧化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09" marR="32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71701220"/>
                      </a:ext>
                    </a:extLst>
                  </a:tr>
                  <a:tr h="580008">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漂白性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不稳定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09" marR="32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41487670"/>
                      </a:ext>
                    </a:extLst>
                  </a:tr>
                  <a:tr h="580008">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对环境的影响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形成酸雨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引起温室效应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90181655"/>
                      </a:ext>
                    </a:extLst>
                  </a:tr>
                </a:tbl>
              </a:graphicData>
            </a:graphic>
          </p:graphicFrame>
        </mc:Fallback>
      </mc:AlternateContent>
    </p:spTree>
    <p:extLst>
      <p:ext uri="{BB962C8B-B14F-4D97-AF65-F5344CB8AC3E}">
        <p14:creationId xmlns:p14="http://schemas.microsoft.com/office/powerpoint/2010/main" val="1188460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5706703" y="4227461"/>
            <a:ext cx="5141031" cy="419100"/>
          </a:xfrm>
          <a:prstGeom prst="rect">
            <a:avLst/>
          </a:prstGeom>
        </p:spPr>
      </p:pic>
      <p:pic>
        <p:nvPicPr>
          <p:cNvPr id="4" name="图片 3"/>
          <p:cNvPicPr>
            <a:picLocks noChangeAspect="1"/>
          </p:cNvPicPr>
          <p:nvPr/>
        </p:nvPicPr>
        <p:blipFill>
          <a:blip r:embed="rId2"/>
          <a:stretch>
            <a:fillRect/>
          </a:stretch>
        </p:blipFill>
        <p:spPr>
          <a:xfrm>
            <a:off x="4528448" y="1438903"/>
            <a:ext cx="4752528" cy="41910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49394"/>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的鉴别及除杂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鉴别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气体的常用试剂是品红溶液、酸性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溶液或溴水，能使这三种溶液褪色的是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鉴别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气体的常用试剂是澄清石灰水，看能否使其变浑浊，通入过量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时溶液会变澄清。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气体中混有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时，不会影响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的鉴别；但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会干扰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的鉴别</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，应先除去</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再用澄清石灰水鉴别</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中是否存在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时，要先除去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的常用方法是使混合气体先通过足量溴水或酸性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，再通过品红溶液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是否被除尽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。不可用饱和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溶液吸收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，因为反应会产生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49394"/>
              </a:xfrm>
              <a:blipFill>
                <a:blip r:embed="rId3"/>
                <a:stretch>
                  <a:fillRect l="-796" r="-849" b="-318"/>
                </a:stretch>
              </a:blipFill>
            </p:spPr>
            <p:txBody>
              <a:bodyPr/>
              <a:lstStyle/>
              <a:p>
                <a:r>
                  <a:rPr lang="zh-CN" altLang="en-US">
                    <a:noFill/>
                  </a:rPr>
                  <a:t> </a:t>
                </a:r>
              </a:p>
            </p:txBody>
          </p:sp>
        </mc:Fallback>
      </mc:AlternateContent>
      <p:pic>
        <p:nvPicPr>
          <p:cNvPr id="5" name="知识点4.EPS" descr="id:2147491678;FounderCES"/>
          <p:cNvPicPr/>
          <p:nvPr/>
        </p:nvPicPr>
        <p:blipFill>
          <a:blip r:embed="rId4">
            <a:clrChange>
              <a:clrFrom>
                <a:srgbClr val="FFFFFF"/>
              </a:clrFrom>
              <a:clrTo>
                <a:srgbClr val="FFFFFF">
                  <a:alpha val="0"/>
                </a:srgbClr>
              </a:clrTo>
            </a:clrChange>
          </a:blip>
          <a:stretch>
            <a:fillRect/>
          </a:stretch>
        </p:blipFill>
        <p:spPr>
          <a:xfrm>
            <a:off x="339654" y="915707"/>
            <a:ext cx="1354455" cy="359410"/>
          </a:xfrm>
          <a:prstGeom prst="rect">
            <a:avLst/>
          </a:prstGeom>
          <a:solidFill>
            <a:scrgbClr r="0" g="0" b="0">
              <a:alpha val="0"/>
            </a:scrgbClr>
          </a:solidFill>
        </p:spPr>
      </p:pic>
    </p:spTree>
    <p:extLst>
      <p:ext uri="{BB962C8B-B14F-4D97-AF65-F5344CB8AC3E}">
        <p14:creationId xmlns:p14="http://schemas.microsoft.com/office/powerpoint/2010/main" val="2935438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的漂白性与物质的褪色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漂白性的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5" name="知识点5.EPS" descr="id:2147491685;FounderCES"/>
          <p:cNvPicPr/>
          <p:nvPr/>
        </p:nvPicPr>
        <p:blipFill>
          <a:blip r:embed="rId2">
            <a:clrChange>
              <a:clrFrom>
                <a:srgbClr val="FFFFFF"/>
              </a:clrFrom>
              <a:clrTo>
                <a:srgbClr val="FFFFFF">
                  <a:alpha val="0"/>
                </a:srgbClr>
              </a:clrTo>
            </a:clrChange>
          </a:blip>
          <a:stretch>
            <a:fillRect/>
          </a:stretch>
        </p:blipFill>
        <p:spPr>
          <a:xfrm>
            <a:off x="352145" y="915707"/>
            <a:ext cx="1354455" cy="359410"/>
          </a:xfrm>
          <a:prstGeom prst="rect">
            <a:avLst/>
          </a:prstGeom>
          <a:solidFill>
            <a:scrgbClr r="0" g="0" b="0">
              <a:alpha val="0"/>
            </a:scrgbClr>
          </a:solidFill>
        </p:spPr>
      </p:pic>
      <p:pic>
        <p:nvPicPr>
          <p:cNvPr id="6" name="图片 5"/>
          <p:cNvPicPr>
            <a:picLocks noChangeAspect="1"/>
          </p:cNvPicPr>
          <p:nvPr/>
        </p:nvPicPr>
        <p:blipFill>
          <a:blip r:embed="rId3"/>
          <a:stretch>
            <a:fillRect/>
          </a:stretch>
        </p:blipFill>
        <p:spPr>
          <a:xfrm>
            <a:off x="3065559" y="1844824"/>
            <a:ext cx="6059295" cy="2908460"/>
          </a:xfrm>
          <a:prstGeom prst="rect">
            <a:avLst/>
          </a:prstGeom>
        </p:spPr>
      </p:pic>
      <p:sp>
        <p:nvSpPr>
          <p:cNvPr id="7" name="内容占位符 1"/>
          <p:cNvSpPr txBox="1">
            <a:spLocks/>
          </p:cNvSpPr>
          <p:nvPr/>
        </p:nvSpPr>
        <p:spPr bwMode="auto">
          <a:xfrm>
            <a:off x="360854" y="47971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7063"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不能漂白指示剂，如石蕊溶液，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溶于水生成亚硫酸，能使石蕊溶液变红。</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漂白不稳定，受热还会变为原色，属于暂时性漂白；氯气溶于水生成的</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属于氧化型漂白，将有色物质氧化，属于永久性漂白，原理不同。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5835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1297</Words>
  <Application>Microsoft Office PowerPoint</Application>
  <PresentationFormat>自定义</PresentationFormat>
  <Paragraphs>143</Paragraphs>
  <Slides>23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23</vt:i4>
      </vt:variant>
    </vt:vector>
  </HeadingPairs>
  <TitlesOfParts>
    <vt:vector size="33"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380</cp:revision>
  <dcterms:created xsi:type="dcterms:W3CDTF">2020-11-06T05:24:00Z</dcterms:created>
  <dcterms:modified xsi:type="dcterms:W3CDTF">2025-06-18T22:46:46Z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